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877050" cy="10001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666699"/>
    <a:srgbClr val="FF6600"/>
    <a:srgbClr val="A50021"/>
    <a:srgbClr val="394EA9"/>
    <a:srgbClr val="429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8" autoAdjust="0"/>
    <p:restoredTop sz="99768" autoAdjust="0"/>
  </p:normalViewPr>
  <p:slideViewPr>
    <p:cSldViewPr>
      <p:cViewPr>
        <p:scale>
          <a:sx n="100" d="100"/>
          <a:sy n="100" d="100"/>
        </p:scale>
        <p:origin x="-1020" y="1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BD628-72D5-4ECB-9F3D-F420BD0395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A6984-0732-4D71-8EF5-76D1707755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3F6D1-DA3F-4A24-A694-2892E36B0C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B9050-80A9-4C9D-9FCE-354C8ED46AA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13DE6-1113-4710-B452-BC3E72FEF4A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2BCCC-2BF7-4FBF-AD28-536B507F34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75ED6-6D2D-42E1-A694-52092D69F6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5FD93-9690-475A-BF71-DAD191B1B2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6B4B6-1CF7-4E44-BB8C-151A553E51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BDF24-B8BD-4147-AE66-597E6626616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2609E-5C47-4639-9574-58B6EFFEE9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0175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175"/>
            <a:ext cx="2171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0175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pPr>
              <a:defRPr/>
            </a:pPr>
            <a:fld id="{9E5130DD-164A-4F19-B136-8A29AADC2E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8"/>
          <p:cNvSpPr txBox="1">
            <a:spLocks noChangeArrowheads="1"/>
          </p:cNvSpPr>
          <p:nvPr/>
        </p:nvSpPr>
        <p:spPr bwMode="auto">
          <a:xfrm>
            <a:off x="0" y="1928664"/>
            <a:ext cx="685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b="1" dirty="0"/>
              <a:t>1. Super-resolution Imaging by Ground State Depletion (GSD)</a:t>
            </a:r>
            <a:endParaRPr lang="en-US" altLang="zh-TW" sz="2000" b="1" dirty="0"/>
          </a:p>
        </p:txBody>
      </p:sp>
      <p:sp>
        <p:nvSpPr>
          <p:cNvPr id="13314" name="Text Box 13"/>
          <p:cNvSpPr txBox="1">
            <a:spLocks noChangeArrowheads="1"/>
          </p:cNvSpPr>
          <p:nvPr/>
        </p:nvSpPr>
        <p:spPr bwMode="auto">
          <a:xfrm>
            <a:off x="3429000" y="6897688"/>
            <a:ext cx="3024188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000"/>
              <a:t>Analysis of the spatial distribution of</a:t>
            </a:r>
          </a:p>
          <a:p>
            <a:r>
              <a:rPr lang="en-US" altLang="zh-TW" sz="1000"/>
              <a:t>Syntaxin by STED within the basal plasma membrane of PC12 cells. STED microscopy allowed the investigation of cluster density</a:t>
            </a:r>
          </a:p>
          <a:p>
            <a:r>
              <a:rPr lang="en-US" altLang="zh-TW" sz="1000"/>
              <a:t>and the determination of average</a:t>
            </a:r>
          </a:p>
          <a:p>
            <a:r>
              <a:rPr lang="en-US" altLang="zh-TW" sz="1000"/>
              <a:t>Cluster sizes of 50 – 60 nm.</a:t>
            </a:r>
          </a:p>
          <a:p>
            <a:r>
              <a:rPr lang="en-US" altLang="zh-TW" sz="1000"/>
              <a:t>[Science, Sieber JJ., 2007]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04813" y="1101725"/>
            <a:ext cx="597693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6" name="TextBox 20"/>
          <p:cNvSpPr txBox="1">
            <a:spLocks noChangeArrowheads="1"/>
          </p:cNvSpPr>
          <p:nvPr/>
        </p:nvSpPr>
        <p:spPr bwMode="auto">
          <a:xfrm>
            <a:off x="1781672" y="1417936"/>
            <a:ext cx="3186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u="sng" dirty="0">
                <a:solidFill>
                  <a:srgbClr val="333399"/>
                </a:solidFill>
              </a:rPr>
              <a:t>Technology Seminar</a:t>
            </a:r>
            <a:endParaRPr lang="en-US" sz="2400" b="1" dirty="0">
              <a:solidFill>
                <a:srgbClr val="333399"/>
              </a:solidFill>
            </a:endParaRPr>
          </a:p>
        </p:txBody>
      </p:sp>
      <p:pic>
        <p:nvPicPr>
          <p:cNvPr id="13317" name="Picture 5" descr="Faculty Core Facility, The University of Hong Kong Li Ka Shing Faculty of Medic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273050"/>
            <a:ext cx="41148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15"/>
          <p:cNvSpPr>
            <a:spLocks noChangeArrowheads="1"/>
          </p:cNvSpPr>
          <p:nvPr/>
        </p:nvSpPr>
        <p:spPr bwMode="auto">
          <a:xfrm>
            <a:off x="1052513" y="2360712"/>
            <a:ext cx="4897437" cy="70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15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altLang="zh-TW" sz="1600" b="1" dirty="0"/>
              <a:t>Speaker: Dr Christian May</a:t>
            </a:r>
            <a:r>
              <a:rPr lang="en-US" altLang="zh-TW" sz="1600" dirty="0"/>
              <a:t> </a:t>
            </a:r>
            <a:endParaRPr lang="en-US" altLang="zh-TW" sz="1200" dirty="0"/>
          </a:p>
          <a:p>
            <a:pPr algn="ctr" eaLnBrk="0" hangingPunct="0">
              <a:lnSpc>
                <a:spcPct val="15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altLang="zh-TW" sz="1200" dirty="0"/>
              <a:t>Product Manager, Wide-Field Technologies, </a:t>
            </a:r>
            <a:r>
              <a:rPr lang="en-US" altLang="zh-TW" sz="1200" dirty="0" err="1"/>
              <a:t>Leica</a:t>
            </a:r>
            <a:r>
              <a:rPr lang="en-US" altLang="zh-TW" sz="1200" dirty="0"/>
              <a:t> Microsystems Ltd</a:t>
            </a:r>
          </a:p>
        </p:txBody>
      </p:sp>
      <p:sp>
        <p:nvSpPr>
          <p:cNvPr id="13319" name="Text Box 15"/>
          <p:cNvSpPr txBox="1">
            <a:spLocks noChangeArrowheads="1"/>
          </p:cNvSpPr>
          <p:nvPr/>
        </p:nvSpPr>
        <p:spPr bwMode="auto">
          <a:xfrm>
            <a:off x="2133600" y="6465888"/>
            <a:ext cx="262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2400">
                <a:latin typeface="Brush Script MT" pitchFamily="66" charset="0"/>
              </a:rPr>
              <a:t>All are Welcome!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04813" y="3224808"/>
            <a:ext cx="583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b="1"/>
              <a:t>2. Stimulated Emission Depletion (STED)</a:t>
            </a:r>
          </a:p>
        </p:txBody>
      </p:sp>
      <p:sp>
        <p:nvSpPr>
          <p:cNvPr id="13321" name="Rectangle 15"/>
          <p:cNvSpPr>
            <a:spLocks noChangeArrowheads="1"/>
          </p:cNvSpPr>
          <p:nvPr/>
        </p:nvSpPr>
        <p:spPr bwMode="auto">
          <a:xfrm>
            <a:off x="908050" y="3741296"/>
            <a:ext cx="5184775" cy="18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15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altLang="zh-TW" sz="1600" b="1" dirty="0"/>
              <a:t>Speaker: Dr </a:t>
            </a:r>
            <a:r>
              <a:rPr lang="en-US" altLang="zh-TW" sz="1600" b="1" dirty="0" err="1"/>
              <a:t>Jochen</a:t>
            </a:r>
            <a:r>
              <a:rPr lang="en-US" altLang="zh-TW" sz="1600" b="1" dirty="0"/>
              <a:t> </a:t>
            </a:r>
            <a:r>
              <a:rPr lang="en-US" altLang="zh-TW" sz="1600" b="1" dirty="0" err="1"/>
              <a:t>Sieber</a:t>
            </a:r>
            <a:r>
              <a:rPr lang="en-US" altLang="zh-TW" sz="1600" dirty="0"/>
              <a:t> </a:t>
            </a:r>
            <a:endParaRPr lang="en-US" altLang="zh-TW" sz="1200" dirty="0"/>
          </a:p>
          <a:p>
            <a:pPr algn="ctr" eaLnBrk="0" hangingPunct="0">
              <a:lnSpc>
                <a:spcPct val="15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altLang="zh-TW" sz="1200" dirty="0"/>
              <a:t>Product Manager Super-resolution Technologies, </a:t>
            </a:r>
            <a:r>
              <a:rPr lang="en-US" altLang="zh-TW" sz="1200" dirty="0" err="1"/>
              <a:t>Leica</a:t>
            </a:r>
            <a:r>
              <a:rPr lang="en-US" altLang="zh-TW" sz="1200" dirty="0"/>
              <a:t> Microsystems Ltd</a:t>
            </a:r>
          </a:p>
          <a:p>
            <a:pPr algn="ctr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altLang="zh-TW" sz="1400" dirty="0"/>
          </a:p>
          <a:p>
            <a:pPr algn="ctr">
              <a:spcAft>
                <a:spcPts val="3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altLang="zh-TW" sz="1400" b="1" dirty="0"/>
              <a:t>10 January 2012</a:t>
            </a:r>
            <a:endParaRPr lang="en-US" altLang="zh-TW" sz="1400" dirty="0"/>
          </a:p>
          <a:p>
            <a:pPr algn="ctr">
              <a:spcAft>
                <a:spcPts val="3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altLang="zh-TW" sz="1400" dirty="0"/>
              <a:t>4:30p.m. – 6:00p.m.</a:t>
            </a:r>
          </a:p>
          <a:p>
            <a:pPr algn="ctr">
              <a:spcAft>
                <a:spcPts val="3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altLang="zh-TW" sz="1200" dirty="0"/>
              <a:t>Anatomy Seminar Room, L1-19, 1/F, Laboratory Block, 21 Sassoon Road, Faculty of Medicine Building, The University of Hong Kong.</a:t>
            </a:r>
          </a:p>
        </p:txBody>
      </p:sp>
      <p:sp>
        <p:nvSpPr>
          <p:cNvPr id="13322" name="Text Box 13"/>
          <p:cNvSpPr txBox="1">
            <a:spLocks noChangeArrowheads="1"/>
          </p:cNvSpPr>
          <p:nvPr/>
        </p:nvSpPr>
        <p:spPr bwMode="auto">
          <a:xfrm>
            <a:off x="44450" y="6969125"/>
            <a:ext cx="309562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000"/>
              <a:t>Ptk2-cells. NPC-staining:</a:t>
            </a:r>
          </a:p>
          <a:p>
            <a:r>
              <a:rPr lang="en-US" altLang="zh-TW" sz="1000"/>
              <a:t>anti-NUP153/Alexa Fluor® 532</a:t>
            </a:r>
          </a:p>
          <a:p>
            <a:r>
              <a:rPr lang="en-US" altLang="zh-TW" sz="1000"/>
              <a:t>Microtubule-staining:</a:t>
            </a:r>
          </a:p>
          <a:p>
            <a:r>
              <a:rPr lang="en-US" altLang="zh-TW" sz="1000"/>
              <a:t>anti--tubulin/Alexa Fluor® 647</a:t>
            </a:r>
          </a:p>
          <a:p>
            <a:r>
              <a:rPr lang="en-US" altLang="zh-TW" sz="1000"/>
              <a:t>Courtesy: Wernher Fouquet, Leica  Microsystems</a:t>
            </a:r>
          </a:p>
          <a:p>
            <a:r>
              <a:rPr lang="en-US" altLang="zh-TW" sz="1000"/>
              <a:t>In collaboration with Anna Szymborska and Jan Ellenberg, EMBL, Heidelberg, Germany.</a:t>
            </a:r>
          </a:p>
        </p:txBody>
      </p:sp>
      <p:pic>
        <p:nvPicPr>
          <p:cNvPr id="13323" name="LOGO" descr="LogoB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6563" y="56456"/>
            <a:ext cx="9271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" name="Rectangle 15"/>
          <p:cNvSpPr>
            <a:spLocks noChangeArrowheads="1"/>
          </p:cNvSpPr>
          <p:nvPr/>
        </p:nvSpPr>
        <p:spPr bwMode="auto">
          <a:xfrm>
            <a:off x="1268413" y="5718175"/>
            <a:ext cx="439261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altLang="zh-TW" sz="1200"/>
              <a:t>Co-organized by:</a:t>
            </a:r>
          </a:p>
          <a:p>
            <a:pPr algn="ctr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altLang="zh-TW" sz="1200"/>
              <a:t>Faculty Core Facility - The University of Hong Kong</a:t>
            </a:r>
          </a:p>
          <a:p>
            <a:pPr algn="ctr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altLang="zh-TW" sz="1200"/>
              <a:t>Leica Microsystems Ltd</a:t>
            </a:r>
          </a:p>
        </p:txBody>
      </p:sp>
      <p:pic>
        <p:nvPicPr>
          <p:cNvPr id="13325" name="Picture 17" descr="Slid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888" y="8193088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8" descr="Picture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8" y="8193088"/>
            <a:ext cx="15843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9" descr="Picture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7788" y="8193088"/>
            <a:ext cx="15843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20" descr="Golgi_Bod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73238" y="8193088"/>
            <a:ext cx="15811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186</Words>
  <Application>Microsoft Office PowerPoint</Application>
  <PresentationFormat>A4 紙張 (210x297 公釐)</PresentationFormat>
  <Paragraphs>26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預設簡報設計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Felix</dc:creator>
  <cp:lastModifiedBy>Ben Tsang</cp:lastModifiedBy>
  <cp:revision>138</cp:revision>
  <dcterms:created xsi:type="dcterms:W3CDTF">2011-01-20T09:41:52Z</dcterms:created>
  <dcterms:modified xsi:type="dcterms:W3CDTF">2012-01-09T06:24:44Z</dcterms:modified>
</cp:coreProperties>
</file>